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98" r:id="rId4"/>
    <p:sldId id="299" r:id="rId5"/>
    <p:sldId id="300" r:id="rId6"/>
    <p:sldId id="260" r:id="rId7"/>
    <p:sldId id="262" r:id="rId8"/>
    <p:sldId id="307" r:id="rId9"/>
    <p:sldId id="308" r:id="rId10"/>
    <p:sldId id="303" r:id="rId11"/>
    <p:sldId id="304" r:id="rId12"/>
    <p:sldId id="301" r:id="rId13"/>
    <p:sldId id="278" r:id="rId14"/>
    <p:sldId id="282" r:id="rId15"/>
    <p:sldId id="281" r:id="rId16"/>
    <p:sldId id="283" r:id="rId17"/>
    <p:sldId id="284" r:id="rId18"/>
    <p:sldId id="285" r:id="rId19"/>
    <p:sldId id="309" r:id="rId20"/>
    <p:sldId id="286" r:id="rId21"/>
    <p:sldId id="276" r:id="rId22"/>
    <p:sldId id="314" r:id="rId23"/>
    <p:sldId id="277" r:id="rId24"/>
    <p:sldId id="313" r:id="rId25"/>
    <p:sldId id="312" r:id="rId26"/>
    <p:sldId id="274" r:id="rId27"/>
    <p:sldId id="275" r:id="rId28"/>
    <p:sldId id="289" r:id="rId29"/>
    <p:sldId id="318" r:id="rId30"/>
    <p:sldId id="315" r:id="rId31"/>
    <p:sldId id="317" r:id="rId32"/>
    <p:sldId id="290" r:id="rId33"/>
    <p:sldId id="291" r:id="rId34"/>
    <p:sldId id="292" r:id="rId35"/>
    <p:sldId id="295" r:id="rId36"/>
    <p:sldId id="294" r:id="rId37"/>
    <p:sldId id="316" r:id="rId38"/>
    <p:sldId id="296" r:id="rId39"/>
    <p:sldId id="297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1714488"/>
            <a:ext cx="7429552" cy="289560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Тема лекции: Технология </a:t>
            </a:r>
            <a:r>
              <a:rPr lang="ru-RU" sz="4000" b="1" dirty="0" smtClean="0"/>
              <a:t>возделывания сахарной свеклы</a:t>
            </a:r>
            <a:r>
              <a:rPr lang="ru-RU" sz="4000" b="1" dirty="0" smtClean="0"/>
              <a:t>.</a:t>
            </a:r>
            <a:endParaRPr lang="ru-RU" sz="4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theslide.ru/img/thumbs/5e90d7467b9a390ee657db7a885579e1-800x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8215370" cy="5824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theslide.ru/img/thumbs/27a77ed63a04217846701aa4f2d3e704-800x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571480"/>
            <a:ext cx="8001056" cy="5753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82455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 3. Основы агротехники.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sz="1800" b="1" dirty="0" smtClean="0">
                <a:solidFill>
                  <a:srgbClr val="C00000"/>
                </a:solidFill>
              </a:rPr>
              <a:t>П</a:t>
            </a:r>
            <a:r>
              <a:rPr lang="ru-RU" sz="1800" b="1" dirty="0" smtClean="0">
                <a:solidFill>
                  <a:srgbClr val="C00000"/>
                </a:solidFill>
              </a:rPr>
              <a:t>редшественники</a:t>
            </a:r>
            <a:endParaRPr lang="ru-RU" sz="1800" b="1" dirty="0" smtClean="0">
              <a:solidFill>
                <a:srgbClr val="C00000"/>
              </a:solidFill>
            </a:endParaRPr>
          </a:p>
          <a:p>
            <a:r>
              <a:rPr lang="ru-RU" dirty="0" smtClean="0"/>
              <a:t>В основных свеклосеющих районах России лучшее место этой культуры в севообороте </a:t>
            </a:r>
            <a:r>
              <a:rPr lang="ru-RU" dirty="0" smtClean="0"/>
              <a:t>-  </a:t>
            </a:r>
            <a:r>
              <a:rPr lang="ru-RU" dirty="0" smtClean="0"/>
              <a:t>после озимых культур, идущих по чистым и рано убранным удобренным занятым парам. </a:t>
            </a:r>
            <a:r>
              <a:rPr lang="ru-RU" dirty="0" err="1" smtClean="0"/>
              <a:t>Парозанимающими</a:t>
            </a:r>
            <a:r>
              <a:rPr lang="ru-RU" dirty="0" smtClean="0"/>
              <a:t> культурами могут быть озимые на зеленый корм, многолетние и однолетние травы, кукуруза на зеленый корм, рано убранные зернобобовые. Озимые должны размещаться обязательно по удобренным парам, иначе урожай свеклы резко снижается.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ÐÑÐµÐ½Ð½ÑÑ Ð¿Ð¾Ð´Ð³Ð¾ÑÐ¾Ð²ÐºÐ° Ð¿Ð¾ÑÐ²Ñ 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571480"/>
            <a:ext cx="8643998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ds03.infourok.ru/uploads/ex/0fd7/0005c8ae-31a28780/640/img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643998" cy="6357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ds03.infourok.ru/uploads/ex/0fd7/0005c8ae-31a28780/640/img9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9"/>
            <a:ext cx="8215370" cy="603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ÐÑÐµÐ´Ð¿Ð¾ÑÐµÐ²Ð½Ð°Ñ Ð¾Ð±ÑÐ°Ð±Ð¾ÑÐºÐ° Ð¿Ð¾ÑÐ²Ñ Ð¸ Ð¿Ð¾ÑÐµÐ² ÑÐ°ÑÐ°ÑÐ½Ð¾Ð¹ ÑÐ²ÐµÐºÐ»Ñ 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714356"/>
            <a:ext cx="8429684" cy="5603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ÐÑÐ»ÑÑÐ¸Ð²Ð°ÑÐ¾Ñ ÐºÐ¾Ð¼Ð±Ð¸Ð½Ð¸ÑÐ¾Ð²Ð°Ð½Ð½ÑÐ¹ Ð´Ð»Ñ Ð¿ÑÐµÐ´Ð¿Ð¾ÑÐµÐ²Ð½Ð¾Ð¹ Ð¿Ð¾Ð´Ð³Ð¾ÑÐ¾Ð²ÐºÐ¸ Ð¿Ð¾ÑÐ²Ñ, Ð¼Ð°ÑÐºÐ¸ ÐÐÐÐ¨-6,...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857233"/>
            <a:ext cx="7929618" cy="5467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ÐÐÐÐ¡ÐÐÐÐ ÐÐÐÐÐ ÐÐÐ¬ÐÐ«Ð¥ Ð£ÐÐÐÐ ÐÐÐÐ 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857233"/>
            <a:ext cx="7715304" cy="5467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theslide.ru/img/thumbs/29278bc64b1fdc3cbd26c199185b638f-800x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572560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80756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План лекции:</a:t>
            </a:r>
          </a:p>
          <a:p>
            <a:r>
              <a:rPr lang="ru-RU" sz="3200" dirty="0" smtClean="0"/>
              <a:t>1.Значение, распространение, урожайность сахарной свекл</a:t>
            </a:r>
          </a:p>
          <a:p>
            <a:r>
              <a:rPr lang="ru-RU" sz="3200" dirty="0" smtClean="0"/>
              <a:t>2.Биологические особенности</a:t>
            </a:r>
          </a:p>
          <a:p>
            <a:r>
              <a:rPr lang="ru-RU" sz="3200" dirty="0" smtClean="0"/>
              <a:t>3.Основы </a:t>
            </a:r>
            <a:r>
              <a:rPr lang="ru-RU" sz="3200" dirty="0" smtClean="0"/>
              <a:t>агротехники</a:t>
            </a:r>
            <a:endParaRPr lang="ru-RU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Ð Ð°Ð·Ð±ÑÐ°ÑÑÐ²Ð°ÑÐµÐ»Ñ ÑÐ´Ð¾Ð±ÑÐµÐ½Ð¸Ð¹ AMAZONE 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857233"/>
            <a:ext cx="7786742" cy="5467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824558"/>
          </a:xfrm>
        </p:spPr>
        <p:txBody>
          <a:bodyPr>
            <a:normAutofit/>
          </a:bodyPr>
          <a:lstStyle/>
          <a:p>
            <a:r>
              <a:rPr lang="ru-RU" dirty="0" smtClean="0"/>
              <a:t> </a:t>
            </a:r>
          </a:p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Подготовка семян к посеву</a:t>
            </a:r>
            <a:r>
              <a:rPr lang="ru-RU" i="1" dirty="0" smtClean="0"/>
              <a:t>. </a:t>
            </a:r>
            <a:r>
              <a:rPr lang="ru-RU" dirty="0" smtClean="0"/>
              <a:t>Для посева используют семена районированных сортов и гибридов. У многосемянной </a:t>
            </a:r>
            <a:r>
              <a:rPr lang="ru-RU" dirty="0" smtClean="0"/>
              <a:t>свеклы </a:t>
            </a:r>
            <a:r>
              <a:rPr lang="ru-RU" dirty="0" smtClean="0"/>
              <a:t>масса 1000 семян (клубочков) 25...30 г, при прорастании </a:t>
            </a:r>
            <a:r>
              <a:rPr lang="ru-RU" dirty="0" smtClean="0"/>
              <a:t>каждого </a:t>
            </a:r>
            <a:r>
              <a:rPr lang="ru-RU" dirty="0" smtClean="0"/>
              <a:t>семени появляется 1...5 </a:t>
            </a:r>
            <a:r>
              <a:rPr lang="ru-RU" dirty="0" smtClean="0"/>
              <a:t>ростков. </a:t>
            </a:r>
            <a:r>
              <a:rPr lang="ru-RU" dirty="0" smtClean="0"/>
              <a:t>Чтобы максимально механизировать все операции по выращиванию свеклы, для посева нужно использовать односемянные сорта и гибриды. По стандарту их </a:t>
            </a:r>
            <a:r>
              <a:rPr lang="ru-RU" dirty="0" err="1" smtClean="0"/>
              <a:t>одноростковость</a:t>
            </a:r>
            <a:r>
              <a:rPr lang="ru-RU" dirty="0" smtClean="0"/>
              <a:t> (количество семян в процентах, давших один росток, по отношению к общему числу проросших семян) должна быть не ниже 90 %. Масса 1000 таких клубочков около 15 г.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/>
              <a:t>                                </a:t>
            </a:r>
            <a:r>
              <a:rPr lang="ru-RU" sz="2400" b="1" dirty="0" smtClean="0">
                <a:solidFill>
                  <a:srgbClr val="C00000"/>
                </a:solidFill>
              </a:rPr>
              <a:t>Клубочки сахарной свеклы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5122" name="Picture 2" descr="C:\Users\Olga\Downloads\svekla_semena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785926"/>
            <a:ext cx="7286676" cy="4487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68168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Операции по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предпосевной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подготовке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семян сахарной свеклы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проводят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семенных заводах. Семена очищают, калибруют, т. е.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сортируют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фракции. Для посева используют семена только двух фракций: 4,5...5,5 и 3,5...4,5 мм. Мелкие семена, диаметром менее 3,5 мм, к посеву не допускают.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лучшей сыпучести семена шлифуют, удаляя рыхлую часть околоплодников, и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дражируют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придания им шаровидной формы. При этом кроме инертного вещества (наполнителя)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используют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необходимые защитно-стимулирующие и питательные вещества. Семена называют инкрустированными, если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протравители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другие вещества удерживаются на семени при помощи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клеящего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вещества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пленкообразователя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КМЦ). Перед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дражированием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семена шлифуют и калибруют. Масса 1000 семян 12... 16 г после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дражирования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фракции 3,5...4,5 мм становится 30...45 г, для фракции 4,5...5,5 мм — 60...70 г.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посева на заданную густоту стояния растений используют высококачественные семена, у которых всхожесть не менее 85 %,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одноростковость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выравненность 85...90 %.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Подготовка семян сахарной свеклы перед посевом</a:t>
            </a:r>
            <a:endParaRPr lang="ru-RU" sz="2800" dirty="0"/>
          </a:p>
        </p:txBody>
      </p:sp>
      <p:pic>
        <p:nvPicPr>
          <p:cNvPr id="4098" name="Picture 2" descr="C:\Users\Olga\Downloads\231798-drazhirovannyie-siemiena-sakharnoi-sviekly-540x48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3143248"/>
            <a:ext cx="8215370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71570"/>
          </a:xfrm>
        </p:spPr>
        <p:txBody>
          <a:bodyPr>
            <a:norm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Дражированные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семена сахарной свеклы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785927"/>
            <a:ext cx="7715304" cy="4538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46736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Сроки посева</a:t>
            </a:r>
            <a:r>
              <a:rPr lang="ru-RU" dirty="0" smtClean="0"/>
              <a:t>. Сахарная </a:t>
            </a:r>
            <a:r>
              <a:rPr lang="ru-RU" dirty="0" smtClean="0"/>
              <a:t>свекла </a:t>
            </a:r>
            <a:r>
              <a:rPr lang="ru-RU" dirty="0" smtClean="0"/>
              <a:t>- </a:t>
            </a:r>
            <a:r>
              <a:rPr lang="ru-RU" dirty="0" smtClean="0"/>
              <a:t>культура ранних сроков посева. Ранней весной наиболее полно удовлетворяется ее потребность в воде, необходимой для прорастания семян. При поздних сроках из-за недостатка влаги всходы получаются изреженными и неравномерными, что затрудняет механизацию работ по уходу за свеклой. Максимальная температура прорастания семян свеклы 3...4 "С, всходы выдерживают заморозки -4...-5 "С, поэтому свекла относится к культурам раннего срока посева. Семена высевают, когда поверхностный слой почвы спелый, хорошо </a:t>
            </a:r>
            <a:r>
              <a:rPr lang="ru-RU" dirty="0" smtClean="0"/>
              <a:t>крошится</a:t>
            </a:r>
            <a:r>
              <a:rPr lang="ru-RU" dirty="0" smtClean="0"/>
              <a:t>, его температура 5..6 °С. </a:t>
            </a:r>
          </a:p>
          <a:p>
            <a:r>
              <a:rPr lang="ru-RU" dirty="0" smtClean="0"/>
              <a:t>Самая высокая полевая всхожесть семян наблюдает­ся при посеве свеклы в первые </a:t>
            </a:r>
            <a:r>
              <a:rPr lang="ru-RU" dirty="0" smtClean="0"/>
              <a:t>5-7 </a:t>
            </a:r>
            <a:r>
              <a:rPr lang="ru-RU" dirty="0" smtClean="0"/>
              <a:t>дней с начала посева ранних зерновых </a:t>
            </a:r>
            <a:r>
              <a:rPr lang="ru-RU" dirty="0" smtClean="0"/>
              <a:t>культур.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82455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Для посева используют сеялки точного высева </a:t>
            </a:r>
            <a:r>
              <a:rPr lang="ru-RU" dirty="0" smtClean="0"/>
              <a:t>ССТ-12Б и </a:t>
            </a:r>
            <a:r>
              <a:rPr lang="ru-RU" dirty="0" smtClean="0"/>
              <a:t>ССТ-12А и другие, </a:t>
            </a:r>
            <a:r>
              <a:rPr lang="ru-RU" dirty="0" smtClean="0"/>
              <a:t>при ширине междурядий 45 см. Способ посева пунктирный. Одновременно с посевом вносят рядковые минеральные удобрения и инсектициды.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Норма высева </a:t>
            </a:r>
            <a:r>
              <a:rPr lang="ru-RU" dirty="0" smtClean="0"/>
              <a:t>зависит от многих факторов. Большое значение имеет способ формирования густоты стояния растений. К уборке</a:t>
            </a:r>
            <a:r>
              <a:rPr lang="ru-RU" baseline="-25000" dirty="0" smtClean="0"/>
              <a:t> </a:t>
            </a:r>
            <a:r>
              <a:rPr lang="ru-RU" dirty="0" smtClean="0"/>
              <a:t> на одном  метре </a:t>
            </a:r>
            <a:r>
              <a:rPr lang="ru-RU" dirty="0" smtClean="0"/>
              <a:t>рядка должно быть в среднем четыре корнеплода, или 100 тыс. растений на 1 га. При окончательном формировании густоты стояния растений в фазе </a:t>
            </a:r>
            <a:r>
              <a:rPr lang="ru-RU" dirty="0" smtClean="0"/>
              <a:t>двух-четырех </a:t>
            </a:r>
            <a:r>
              <a:rPr lang="ru-RU" dirty="0" smtClean="0"/>
              <a:t>пар листьев на 1 м оставляют 4...5 </a:t>
            </a:r>
            <a:r>
              <a:rPr lang="ru-RU" dirty="0" smtClean="0"/>
              <a:t>растений</a:t>
            </a:r>
            <a:r>
              <a:rPr lang="ru-RU" dirty="0" smtClean="0"/>
              <a:t>. </a:t>
            </a:r>
            <a:r>
              <a:rPr lang="ru-RU" b="1" dirty="0" smtClean="0">
                <a:solidFill>
                  <a:srgbClr val="C00000"/>
                </a:solidFill>
              </a:rPr>
              <a:t>Глубина заделки </a:t>
            </a:r>
            <a:r>
              <a:rPr lang="ru-RU" dirty="0" smtClean="0"/>
              <a:t>семян– </a:t>
            </a:r>
            <a:r>
              <a:rPr lang="ru-RU" dirty="0" smtClean="0"/>
              <a:t>3,0-3.5 см.</a:t>
            </a:r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ds03.infourok.ru/uploads/ex/0fd7/0005c8ae-31a28780/640/img16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571480"/>
            <a:ext cx="7643866" cy="5753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4287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Уход за посевами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68155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Система ухода за посевами сахарной свеклы состоит из таких основных приемов</a:t>
            </a:r>
            <a:r>
              <a:rPr lang="ru-RU" dirty="0" smtClean="0"/>
              <a:t>: </a:t>
            </a:r>
            <a:r>
              <a:rPr lang="ru-RU" dirty="0" err="1" smtClean="0"/>
              <a:t>довсходовое</a:t>
            </a:r>
            <a:r>
              <a:rPr lang="ru-RU" dirty="0" smtClean="0"/>
              <a:t> боронование, уничтожение почвенной корки, мелкое рыхление почвы в начальных фазах роста растений, или шаровка, формирование насаждения маточной свеклы, или прорывка </a:t>
            </a:r>
            <a:r>
              <a:rPr lang="ru-RU" dirty="0" smtClean="0"/>
              <a:t> </a:t>
            </a:r>
            <a:r>
              <a:rPr lang="ru-RU" dirty="0" smtClean="0"/>
              <a:t>растений, рыхление почвы в междурядьях или рядках с удалением сорной растительности, подкормка растений, борьба с болезнями и вредителями растений</a:t>
            </a:r>
            <a:r>
              <a:rPr lang="ru-RU" dirty="0" smtClean="0"/>
              <a:t>. 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610244"/>
          </a:xfrm>
        </p:spPr>
        <p:txBody>
          <a:bodyPr/>
          <a:lstStyle/>
          <a:p>
            <a:endParaRPr lang="ru-RU" dirty="0" smtClean="0"/>
          </a:p>
          <a:p>
            <a:r>
              <a:rPr lang="ru-RU" sz="2800" b="1" dirty="0" smtClean="0">
                <a:solidFill>
                  <a:srgbClr val="C00000"/>
                </a:solidFill>
              </a:rPr>
              <a:t>1. Значение, распространение, урожайность.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r>
              <a:rPr lang="ru-RU" dirty="0" smtClean="0"/>
              <a:t>Общая </a:t>
            </a:r>
            <a:r>
              <a:rPr lang="ru-RU" dirty="0" smtClean="0"/>
              <a:t>характеристика. Сахарная свекла — техническая культура. В корнеплодах содержится 16...20 % сахара. При заводской переработке из корнеплодов получают 12... 15 % сахара, а в </a:t>
            </a:r>
            <a:r>
              <a:rPr lang="ru-RU" dirty="0" smtClean="0"/>
              <a:t>качестве </a:t>
            </a:r>
            <a:r>
              <a:rPr lang="ru-RU" dirty="0" smtClean="0"/>
              <a:t>отходов — патоку и жом. Жом — это выщелоченная и отжатая свекловичная стружка, его используют на корм скоту. В 100 кг свежего жома содержится 18 корм. ед. и 0,9 кг протеина, в 100 кг сухого жома — 85 корм. ед. и 3,9 кг протеина. Выход свежего жома — 80 % массы корнеплодов.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theslide.ru/img/thumbs/25ae347fc151d5094ccd06314b52f29e-800x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1632798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Рыхление почвы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(шаровку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осуществляют свекловичными культиваторами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(УСМК-5,4Б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др.), оборудованными односторонними плоскорежущими 150-миллиметровыми лапами (бритвами), защитными дисками и ротационными рабочими органами. На каждую секцию культиватора впереди бритв устанавливают одну 150-миллиметровую плоскорежущую лапу на глубину рыхления 3 —4 см.</a:t>
            </a:r>
            <a:r>
              <a:rPr lang="ru-RU" sz="1300" dirty="0" smtClean="0"/>
              <a:t/>
            </a:r>
            <a:br>
              <a:rPr lang="ru-RU" sz="1300" dirty="0" smtClean="0"/>
            </a:br>
            <a:endParaRPr lang="ru-RU" sz="1300" dirty="0"/>
          </a:p>
        </p:txBody>
      </p:sp>
      <p:pic>
        <p:nvPicPr>
          <p:cNvPr id="4" name="Содержимое 3" descr="Универсальный свекловичный многооперационный культиватор УСМК-5,4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935163"/>
            <a:ext cx="8143932" cy="492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ÐÐ±ÑÐ°Ð±Ð¾ÑÐºÐ° Ð¿Ð¾ÑÐµÐ²Ð¾Ð² ÑÐ°ÑÐ°ÑÐ½Ð¾Ð¹ ÑÐ²ÐµÐºÐ»Ñ Ð³ÐµÑÐ±Ð¸ÑÐ¸Ð´Ð°Ð¼Ð¸ 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785794"/>
            <a:ext cx="8001056" cy="5467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ÐÐ¾Ð»ÐµÐ²ÑÐµ Ð¾Ð¿ÑÑÑÐºÐ¸Ð²Ð°ÑÐµÐ»Ð¸ AMAZONE, ÐÐ-2000, Ð ÐÐ£. 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357166"/>
            <a:ext cx="8001056" cy="5967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ÐÐ¾ÑÑÐ±Ð° Ñ Ð²ÑÐµÐ´Ð¸ÑÐµÐ»ÑÐ¼Ð¸ Ð¸ Ð±Ð¾Ð»ÐµÐ·Ð½ÑÐ¼Ð¸ ÑÐ°ÑÐ°ÑÐ½Ð¾Ð¹ ÑÐ²ÐµÐºÐ»Ñ 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785795"/>
            <a:ext cx="8072494" cy="553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Ботву убирают машиной БМ-6, а корнеплоды выкапывают корнеуборочными машинами КС-6 и РКС-6. Корнеплоды и ботву загружают на ходу в транспортные средства, которые доставляют корнеплоды непосредственно на </a:t>
            </a:r>
            <a:r>
              <a:rPr lang="ru-RU" dirty="0" err="1" smtClean="0"/>
              <a:t>свеклоприемные</a:t>
            </a:r>
            <a:r>
              <a:rPr lang="ru-RU" dirty="0" smtClean="0"/>
              <a:t> пункты, а ботву — к месту силосования или скармливания. В качестве транспортных средств чаще всего используют тракторные прицепы в агрегате с тракторами.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642918"/>
            <a:ext cx="65008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УБОРКА СВЕКЛЫ</a:t>
            </a:r>
          </a:p>
          <a:p>
            <a:r>
              <a:rPr lang="ru-RU" sz="2800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 ПОТОЧНОМ СПОСОБЕ:</a:t>
            </a:r>
            <a:endParaRPr lang="ru-RU" sz="2800" cap="all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uborka-svekli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857232"/>
            <a:ext cx="7929618" cy="528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theslide.ru/img/thumbs/3e10eae3bc3881470831b10c7a000887-800x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429684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753120"/>
          </a:xfrm>
        </p:spPr>
        <p:txBody>
          <a:bodyPr/>
          <a:lstStyle/>
          <a:p>
            <a:endParaRPr lang="ru-RU" cap="all" dirty="0" smtClean="0">
              <a:solidFill>
                <a:srgbClr val="C00000"/>
              </a:solidFill>
            </a:endParaRPr>
          </a:p>
          <a:p>
            <a:r>
              <a:rPr lang="ru-RU" cap="all" dirty="0" smtClean="0">
                <a:solidFill>
                  <a:srgbClr val="C00000"/>
                </a:solidFill>
              </a:rPr>
              <a:t>ПРИ ПЕРЕВАЛОЧНОМ СПОСОБЕ:</a:t>
            </a:r>
          </a:p>
          <a:p>
            <a:r>
              <a:rPr lang="ru-RU" dirty="0" smtClean="0"/>
              <a:t>Корнеплоды от уборочных машин поступают на ходу в тракторные самосвальные прицепы и укладываются во временные кагаты (бурты) в конце или середине поля. Из кагатов корнеплоды грузят в транспортные средства навесным </a:t>
            </a:r>
            <a:r>
              <a:rPr lang="ru-RU" dirty="0" err="1" smtClean="0"/>
              <a:t>свеклопогрузчиком</a:t>
            </a:r>
            <a:r>
              <a:rPr lang="ru-RU" dirty="0" smtClean="0"/>
              <a:t> СНТ-2ДБ или самоходным погрузчиком-очистителем СПС-4,2 и отвозят на </a:t>
            </a:r>
            <a:r>
              <a:rPr lang="ru-RU" dirty="0" err="1" smtClean="0"/>
              <a:t>свеклоприемный</a:t>
            </a:r>
            <a:r>
              <a:rPr lang="ru-RU" dirty="0" smtClean="0"/>
              <a:t> пункт.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>
            <a:normAutofit fontScale="92500" lnSpcReduction="10000"/>
          </a:bodyPr>
          <a:lstStyle/>
          <a:p>
            <a:r>
              <a:rPr lang="ru-RU" cap="all" dirty="0" smtClean="0">
                <a:solidFill>
                  <a:srgbClr val="C00000"/>
                </a:solidFill>
              </a:rPr>
              <a:t>ПРИ ПОТОЧНО-ПЕРЕВАЛОЧНОМ СПОСОБЕ:</a:t>
            </a:r>
          </a:p>
          <a:p>
            <a:r>
              <a:rPr lang="ru-RU" dirty="0" smtClean="0"/>
              <a:t>Часть корнеплодов вывозят непосредственно от уборочной машины на </a:t>
            </a:r>
            <a:r>
              <a:rPr lang="ru-RU" dirty="0" err="1" smtClean="0"/>
              <a:t>свеклоприемный</a:t>
            </a:r>
            <a:r>
              <a:rPr lang="ru-RU" dirty="0" smtClean="0"/>
              <a:t> пункт, а остальные укладывают во временные полевые кагаты на специально приготовленных площадках.</a:t>
            </a:r>
          </a:p>
          <a:p>
            <a:r>
              <a:rPr lang="ru-RU" dirty="0" smtClean="0"/>
              <a:t>В зависимости от расстояния доставки корнеплодов на приемный пункт целесообразно применять сочетание способов уборки с групповым использованием машин: при расстоянии до 15 км свеклу убирают преимущественно поточным способом и лишь небольшую часть — перевалочным; при расстоянии 16…20 км одну половину площади убирают поточным, а другую — перевалочным способом; при расстоянии более 20 км — преимущественно перевалочным способом.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53054"/>
          </a:xfrm>
        </p:spPr>
        <p:txBody>
          <a:bodyPr/>
          <a:lstStyle/>
          <a:p>
            <a:r>
              <a:rPr lang="ru-RU" dirty="0" smtClean="0"/>
              <a:t>Листья свеклы составляют 30...50 </a:t>
            </a:r>
            <a:r>
              <a:rPr lang="ru-RU" i="1" dirty="0" smtClean="0"/>
              <a:t>% </a:t>
            </a:r>
            <a:r>
              <a:rPr lang="ru-RU" dirty="0" smtClean="0"/>
              <a:t>и более массы корней, их используют на корм скоту в свежем или силосованном виде. В среднем они содержат 20 % сухого вещества. В 100 кг листьев со­держится 20 корм. ед. и 2...2,2 кг протеина.</a:t>
            </a:r>
          </a:p>
          <a:p>
            <a:r>
              <a:rPr lang="ru-RU" dirty="0" smtClean="0"/>
              <a:t>Корнеплоды сахарной свеклы также используют на корм. В 100 кг корнеплодов содержится 23...26 корм. ед. и 1,2 кг протеина.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395930"/>
          </a:xfrm>
        </p:spPr>
        <p:txBody>
          <a:bodyPr>
            <a:normAutofit/>
          </a:bodyPr>
          <a:lstStyle/>
          <a:p>
            <a:r>
              <a:rPr lang="ru-RU" dirty="0" smtClean="0"/>
              <a:t>Сахарную свеклу возделывают главным образом в странах Европы. В России к основным районам возделывания сахарной свеклы относятся Центрально-Черноземная зона, Краснодарский и Ставропольский края, а также южные районы Нечерноземной зоны — Рязанская и Тульская области.</a:t>
            </a:r>
          </a:p>
          <a:p>
            <a:r>
              <a:rPr lang="ru-RU" dirty="0" smtClean="0"/>
              <a:t>Средняя урожайность сахарной свеклы 25 т/га, в хозяйствах с высокой культурой земледелия 50 т/га и более. Возделывание при орошении по современным технологиям позволяет получать урожайность корнеплодов 70...80 т/га.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28588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2.Биологические </a:t>
            </a:r>
            <a:r>
              <a:rPr lang="ru-RU" sz="3200" dirty="0" smtClean="0">
                <a:solidFill>
                  <a:srgbClr val="C00000"/>
                </a:solidFill>
              </a:rPr>
              <a:t>особенности сахарной свеклы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Ольга\Desktop\картинки_для_Шабалдас\сахарная свекла\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935163"/>
            <a:ext cx="7858179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theslide.ru/img/thumbs/5751a0f107ca02cf9a8ea0b8916c12e2-800x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5"/>
            <a:ext cx="8143932" cy="5895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58204" cy="107157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Отношение к свету: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растение длинного дня, целесообразно выращивание на открытых, солнечных участках.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Olga\Downloads\svekla-4548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75960" y="1935163"/>
            <a:ext cx="6592079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15436" cy="3643314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Отношение к почве.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Сахарная свекла требовательна к плодородию почвы. Лучше всего она растет на черноземных почвах, а также на серых и темно-серых лесных почвах, богатых гумусом. Для свеклы необходима нейтральная или слабощелочная реакция почвенной среды, непригодны кислые, а также тяжелые по гранулометрическому составу, заплывающие, бедные песчаные почвы. Сахарная свекла не выносит высокого  уровня грунтовых вод, он должен быть не ближе 1,5...2 м к поверхности почвы. Сахарная свекла относительно солеустойчива, может расти на слабозасоленных почвах.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1567" y="3857628"/>
            <a:ext cx="6580865" cy="2466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319</TotalTime>
  <Words>1168</Words>
  <PresentationFormat>Экран (4:3)</PresentationFormat>
  <Paragraphs>42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Поток</vt:lpstr>
      <vt:lpstr>Слайд 1</vt:lpstr>
      <vt:lpstr>Слайд 2</vt:lpstr>
      <vt:lpstr>Слайд 3</vt:lpstr>
      <vt:lpstr>Слайд 4</vt:lpstr>
      <vt:lpstr>Слайд 5</vt:lpstr>
      <vt:lpstr>2.Биологические особенности сахарной свеклы</vt:lpstr>
      <vt:lpstr>Слайд 7</vt:lpstr>
      <vt:lpstr>Отношение к свету: растение длинного дня, целесообразно выращивание на открытых, солнечных участках.</vt:lpstr>
      <vt:lpstr>Отношение к почве. Сахарная свекла требовательна к плодородию почвы. Лучше всего она растет на черноземных почвах, а также на серых и темно-серых лесных почвах, богатых гумусом. Для свеклы необходима нейтральная или слабощелочная реакция почвенной среды, непригодны кислые, а также тяжелые по гранулометрическому составу, заплывающие, бедные песчаные почвы. Сахарная свекла не выносит высокого  уровня грунтовых вод, он должен быть не ближе 1,5...2 м к поверхности почвы. Сахарная свекла относительно солеустойчива, может расти на слабозасоленных почвах.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                                Клубочки сахарной свеклы</vt:lpstr>
      <vt:lpstr>Слайд 23</vt:lpstr>
      <vt:lpstr>Подготовка семян сахарной свеклы перед посевом</vt:lpstr>
      <vt:lpstr>Дражированные  семена сахарной свеклы</vt:lpstr>
      <vt:lpstr>Слайд 26</vt:lpstr>
      <vt:lpstr>Слайд 27</vt:lpstr>
      <vt:lpstr>Слайд 28</vt:lpstr>
      <vt:lpstr>Уход за посевами</vt:lpstr>
      <vt:lpstr>Слайд 30</vt:lpstr>
      <vt:lpstr>Рыхление почвы (шаровку) осуществляют свекловичными культиваторами (УСМК-5,4Б и др.), оборудованными односторонними плоскорежущими 150-миллиметровыми лапами (бритвами), защитными дисками и ротационными рабочими органами. На каждую секцию культиватора впереди бритв устанавливают одну 150-миллиметровую плоскорежущую лапу на глубину рыхления 3 —4 см. 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№1.</dc:title>
  <cp:lastModifiedBy>Olga</cp:lastModifiedBy>
  <cp:revision>17</cp:revision>
  <dcterms:modified xsi:type="dcterms:W3CDTF">2020-04-13T17:47:31Z</dcterms:modified>
</cp:coreProperties>
</file>